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67275" cy="427942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479">
          <p15:clr>
            <a:srgbClr val="A4A3A4"/>
          </p15:clr>
        </p15:guide>
        <p15:guide id="2" pos="9533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zyeGxWbHmVO/Mao+bDusOm5Y2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730" y="-4618"/>
      </p:cViewPr>
      <p:guideLst>
        <p:guide orient="horz" pos="13479"/>
        <p:guide pos="95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270046" y="13293960"/>
            <a:ext cx="25727184" cy="917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540091" y="24250068"/>
            <a:ext cx="21187093" cy="10936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lvl="0" algn="ctr">
              <a:spcBef>
                <a:spcPts val="2920"/>
              </a:spcBef>
              <a:spcAft>
                <a:spcPts val="0"/>
              </a:spcAft>
              <a:buClr>
                <a:srgbClr val="888888"/>
              </a:buClr>
              <a:buSzPts val="14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560"/>
              </a:spcBef>
              <a:spcAft>
                <a:spcPts val="0"/>
              </a:spcAft>
              <a:buClr>
                <a:srgbClr val="888888"/>
              </a:buClr>
              <a:buSzPts val="1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200"/>
              </a:spcBef>
              <a:spcAft>
                <a:spcPts val="0"/>
              </a:spcAft>
              <a:buClr>
                <a:srgbClr val="888888"/>
              </a:buClr>
              <a:buSzPts val="110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820"/>
              </a:spcBef>
              <a:spcAft>
                <a:spcPts val="0"/>
              </a:spcAft>
              <a:buClr>
                <a:srgbClr val="888888"/>
              </a:buClr>
              <a:buSzPts val="91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820"/>
              </a:spcBef>
              <a:spcAft>
                <a:spcPts val="0"/>
              </a:spcAft>
              <a:buClr>
                <a:srgbClr val="888888"/>
              </a:buClr>
              <a:buSzPts val="91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820"/>
              </a:spcBef>
              <a:spcAft>
                <a:spcPts val="0"/>
              </a:spcAft>
              <a:buClr>
                <a:srgbClr val="888888"/>
              </a:buClr>
              <a:buSzPts val="91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820"/>
              </a:spcBef>
              <a:spcAft>
                <a:spcPts val="0"/>
              </a:spcAft>
              <a:buClr>
                <a:srgbClr val="888888"/>
              </a:buClr>
              <a:buSzPts val="91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820"/>
              </a:spcBef>
              <a:spcAft>
                <a:spcPts val="0"/>
              </a:spcAft>
              <a:buClr>
                <a:srgbClr val="888888"/>
              </a:buClr>
              <a:buSzPts val="91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820"/>
              </a:spcBef>
              <a:spcAft>
                <a:spcPts val="0"/>
              </a:spcAft>
              <a:buClr>
                <a:srgbClr val="888888"/>
              </a:buClr>
              <a:buSzPts val="91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513364" y="9985332"/>
            <a:ext cx="27240548" cy="2824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390906" y="27499270"/>
            <a:ext cx="25727184" cy="849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300"/>
              <a:buFont typeface="Calibri"/>
              <a:buNone/>
              <a:defRPr sz="183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390906" y="18138027"/>
            <a:ext cx="25727184" cy="9361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b" anchorCtr="0">
            <a:normAutofit/>
          </a:bodyPr>
          <a:lstStyle>
            <a:lvl1pPr marL="457200" lvl="0" indent="-228600" algn="l">
              <a:spcBef>
                <a:spcPts val="1820"/>
              </a:spcBef>
              <a:spcAft>
                <a:spcPts val="0"/>
              </a:spcAft>
              <a:buClr>
                <a:srgbClr val="888888"/>
              </a:buClr>
              <a:buSzPts val="9100"/>
              <a:buNone/>
              <a:defRPr sz="91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640"/>
              </a:spcBef>
              <a:spcAft>
                <a:spcPts val="0"/>
              </a:spcAft>
              <a:buClr>
                <a:srgbClr val="888888"/>
              </a:buClr>
              <a:buSzPts val="8200"/>
              <a:buNone/>
              <a:defRPr sz="82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460"/>
              </a:spcBef>
              <a:spcAft>
                <a:spcPts val="0"/>
              </a:spcAft>
              <a:buClr>
                <a:srgbClr val="888888"/>
              </a:buClr>
              <a:buSzPts val="7300"/>
              <a:buNone/>
              <a:defRPr sz="73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280"/>
              </a:spcBef>
              <a:spcAft>
                <a:spcPts val="0"/>
              </a:spcAft>
              <a:buClr>
                <a:srgbClr val="888888"/>
              </a:buClr>
              <a:buSzPts val="6400"/>
              <a:buNone/>
              <a:defRPr sz="6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5007764" y="62309212"/>
            <a:ext cx="44833401" cy="17622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1041400" algn="l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Char char="•"/>
              <a:defRPr sz="12800"/>
            </a:lvl1pPr>
            <a:lvl2pPr marL="914400" lvl="1" indent="-927100" algn="l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Char char="–"/>
              <a:defRPr sz="11000"/>
            </a:lvl2pPr>
            <a:lvl3pPr marL="1371600" lvl="2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•"/>
              <a:defRPr sz="9100"/>
            </a:lvl3pPr>
            <a:lvl4pPr marL="1828800" lvl="3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–"/>
              <a:defRPr sz="8200"/>
            </a:lvl4pPr>
            <a:lvl5pPr marL="2286000" lvl="4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»"/>
              <a:defRPr sz="8200"/>
            </a:lvl5pPr>
            <a:lvl6pPr marL="2743200" lvl="5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6pPr>
            <a:lvl7pPr marL="3200400" lvl="6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7pPr>
            <a:lvl8pPr marL="3657600" lvl="7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8pPr>
            <a:lvl9pPr marL="4114800" lvl="8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0345620" y="62309212"/>
            <a:ext cx="44833401" cy="17622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1041400" algn="l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Char char="•"/>
              <a:defRPr sz="12800"/>
            </a:lvl1pPr>
            <a:lvl2pPr marL="914400" lvl="1" indent="-927100" algn="l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Char char="–"/>
              <a:defRPr sz="11000"/>
            </a:lvl2pPr>
            <a:lvl3pPr marL="1371600" lvl="2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•"/>
              <a:defRPr sz="9100"/>
            </a:lvl3pPr>
            <a:lvl4pPr marL="1828800" lvl="3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–"/>
              <a:defRPr sz="8200"/>
            </a:lvl4pPr>
            <a:lvl5pPr marL="2286000" lvl="4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»"/>
              <a:defRPr sz="8200"/>
            </a:lvl5pPr>
            <a:lvl6pPr marL="2743200" lvl="5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6pPr>
            <a:lvl7pPr marL="3200400" lvl="6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7pPr>
            <a:lvl8pPr marL="3657600" lvl="7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8pPr>
            <a:lvl9pPr marL="4114800" lvl="8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513364" y="9579176"/>
            <a:ext cx="13373303" cy="399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b" anchorCtr="0">
            <a:normAutofit/>
          </a:bodyPr>
          <a:lstStyle>
            <a:lvl1pPr marL="457200" lvl="0" indent="-228600" algn="l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 b="1"/>
            </a:lvl1pPr>
            <a:lvl2pPr marL="914400" lvl="1" indent="-22860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None/>
              <a:defRPr sz="9100" b="1"/>
            </a:lvl2pPr>
            <a:lvl3pPr marL="1371600" lvl="2" indent="-2286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None/>
              <a:defRPr sz="8200" b="1"/>
            </a:lvl3pPr>
            <a:lvl4pPr marL="1828800" lvl="3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4pPr>
            <a:lvl5pPr marL="2286000" lvl="4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5pPr>
            <a:lvl6pPr marL="2743200" lvl="5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6pPr>
            <a:lvl7pPr marL="3200400" lvl="6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7pPr>
            <a:lvl8pPr marL="3657600" lvl="7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8pPr>
            <a:lvl9pPr marL="4114800" lvl="8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513364" y="13571321"/>
            <a:ext cx="13373303" cy="2465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927100" algn="l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Char char="•"/>
              <a:defRPr sz="11000"/>
            </a:lvl1pPr>
            <a:lvl2pPr marL="914400" lvl="1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–"/>
              <a:defRPr sz="9100"/>
            </a:lvl2pPr>
            <a:lvl3pPr marL="1371600" lvl="2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3pPr>
            <a:lvl4pPr marL="1828800" lvl="3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–"/>
              <a:defRPr sz="7300"/>
            </a:lvl4pPr>
            <a:lvl5pPr marL="2286000" lvl="4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»"/>
              <a:defRPr sz="7300"/>
            </a:lvl5pPr>
            <a:lvl6pPr marL="2743200" lvl="5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6pPr>
            <a:lvl7pPr marL="3200400" lvl="6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7pPr>
            <a:lvl8pPr marL="3657600" lvl="7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8pPr>
            <a:lvl9pPr marL="4114800" lvl="8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5375360" y="9579176"/>
            <a:ext cx="13378556" cy="3992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b" anchorCtr="0">
            <a:normAutofit/>
          </a:bodyPr>
          <a:lstStyle>
            <a:lvl1pPr marL="457200" lvl="0" indent="-228600" algn="l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 b="1"/>
            </a:lvl1pPr>
            <a:lvl2pPr marL="914400" lvl="1" indent="-22860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None/>
              <a:defRPr sz="9100" b="1"/>
            </a:lvl2pPr>
            <a:lvl3pPr marL="1371600" lvl="2" indent="-2286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None/>
              <a:defRPr sz="8200" b="1"/>
            </a:lvl3pPr>
            <a:lvl4pPr marL="1828800" lvl="3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4pPr>
            <a:lvl5pPr marL="2286000" lvl="4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5pPr>
            <a:lvl6pPr marL="2743200" lvl="5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6pPr>
            <a:lvl7pPr marL="3200400" lvl="6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7pPr>
            <a:lvl8pPr marL="3657600" lvl="7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8pPr>
            <a:lvl9pPr marL="4114800" lvl="8" indent="-22860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None/>
              <a:defRPr sz="73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5375360" y="13571321"/>
            <a:ext cx="13378556" cy="2465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927100" algn="l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Char char="•"/>
              <a:defRPr sz="11000"/>
            </a:lvl1pPr>
            <a:lvl2pPr marL="914400" lvl="1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–"/>
              <a:defRPr sz="9100"/>
            </a:lvl2pPr>
            <a:lvl3pPr marL="1371600" lvl="2" indent="-749300" algn="l">
              <a:spcBef>
                <a:spcPts val="1640"/>
              </a:spcBef>
              <a:spcAft>
                <a:spcPts val="0"/>
              </a:spcAft>
              <a:buClr>
                <a:schemeClr val="dk1"/>
              </a:buClr>
              <a:buSzPts val="8200"/>
              <a:buChar char="•"/>
              <a:defRPr sz="8200"/>
            </a:lvl3pPr>
            <a:lvl4pPr marL="1828800" lvl="3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–"/>
              <a:defRPr sz="7300"/>
            </a:lvl4pPr>
            <a:lvl5pPr marL="2286000" lvl="4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»"/>
              <a:defRPr sz="7300"/>
            </a:lvl5pPr>
            <a:lvl6pPr marL="2743200" lvl="5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6pPr>
            <a:lvl7pPr marL="3200400" lvl="6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7pPr>
            <a:lvl8pPr marL="3657600" lvl="7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8pPr>
            <a:lvl9pPr marL="4114800" lvl="8" indent="-692150" algn="l">
              <a:spcBef>
                <a:spcPts val="146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513369" y="1703845"/>
            <a:ext cx="9957725" cy="7251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Calibri"/>
              <a:buNone/>
              <a:defRPr sz="91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1833664" y="1703854"/>
            <a:ext cx="16920247" cy="36523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1155700" algn="l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Char char="•"/>
              <a:defRPr sz="14600"/>
            </a:lvl1pPr>
            <a:lvl2pPr marL="914400" lvl="1" indent="-1041400" algn="l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Char char="–"/>
              <a:defRPr sz="12800"/>
            </a:lvl2pPr>
            <a:lvl3pPr marL="1371600" lvl="2" indent="-927100" algn="l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Char char="•"/>
              <a:defRPr sz="11000"/>
            </a:lvl3pPr>
            <a:lvl4pPr marL="1828800" lvl="3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–"/>
              <a:defRPr sz="9100"/>
            </a:lvl4pPr>
            <a:lvl5pPr marL="2286000" lvl="4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»"/>
              <a:defRPr sz="9100"/>
            </a:lvl5pPr>
            <a:lvl6pPr marL="2743200" lvl="5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•"/>
              <a:defRPr sz="9100"/>
            </a:lvl6pPr>
            <a:lvl7pPr marL="3200400" lvl="6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•"/>
              <a:defRPr sz="9100"/>
            </a:lvl7pPr>
            <a:lvl8pPr marL="3657600" lvl="7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•"/>
              <a:defRPr sz="9100"/>
            </a:lvl8pPr>
            <a:lvl9pPr marL="4114800" lvl="8" indent="-806450" algn="l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Char char="•"/>
              <a:defRPr sz="91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513369" y="8955100"/>
            <a:ext cx="9957725" cy="29272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228600" algn="l">
              <a:spcBef>
                <a:spcPts val="128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1pPr>
            <a:lvl2pPr marL="914400" lvl="1" indent="-22860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/>
            </a:lvl2pPr>
            <a:lvl3pPr marL="1371600" lvl="2" indent="-2286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/>
            </a:lvl3pPr>
            <a:lvl4pPr marL="1828800" lvl="3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4pPr>
            <a:lvl5pPr marL="2286000" lvl="4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5pPr>
            <a:lvl6pPr marL="2743200" lvl="5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6pPr>
            <a:lvl7pPr marL="3200400" lvl="6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7pPr>
            <a:lvl8pPr marL="3657600" lvl="7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8pPr>
            <a:lvl9pPr marL="4114800" lvl="8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5932598" y="29955967"/>
            <a:ext cx="18160365" cy="3536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Calibri"/>
              <a:buNone/>
              <a:defRPr sz="91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932598" y="3823744"/>
            <a:ext cx="18160365" cy="2567654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5932598" y="33492438"/>
            <a:ext cx="18160365" cy="502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228600" algn="l">
              <a:spcBef>
                <a:spcPts val="128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1pPr>
            <a:lvl2pPr marL="914400" lvl="1" indent="-22860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500"/>
              <a:buNone/>
              <a:defRPr sz="5500"/>
            </a:lvl2pPr>
            <a:lvl3pPr marL="1371600" lvl="2" indent="-228600" algn="l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/>
            </a:lvl3pPr>
            <a:lvl4pPr marL="1828800" lvl="3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4pPr>
            <a:lvl5pPr marL="2286000" lvl="4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5pPr>
            <a:lvl6pPr marL="2743200" lvl="5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6pPr>
            <a:lvl7pPr marL="3200400" lvl="6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7pPr>
            <a:lvl8pPr marL="3657600" lvl="7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8pPr>
            <a:lvl9pPr marL="4114800" lvl="8" indent="-228600" algn="l"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012529" y="10486168"/>
            <a:ext cx="28242219" cy="2724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30012228" y="113347000"/>
            <a:ext cx="227839693" cy="2254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75350083" y="91056413"/>
            <a:ext cx="227839693" cy="67123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100"/>
              <a:buFont typeface="Calibri"/>
              <a:buNone/>
              <a:defRPr sz="20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513364" y="9985332"/>
            <a:ext cx="27240548" cy="2824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t" anchorCtr="0">
            <a:normAutofit/>
          </a:bodyPr>
          <a:lstStyle>
            <a:lvl1pPr marL="457200" marR="0" lvl="0" indent="-1155700" algn="l" rtl="0"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sz="1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41400" algn="l" rtl="0"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sz="1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27100" algn="l" rtl="0"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rial"/>
              <a:buChar char="•"/>
              <a:defRPr sz="1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sz="9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sz="9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•"/>
              <a:defRPr sz="9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•"/>
              <a:defRPr sz="9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•"/>
              <a:defRPr sz="9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06450" algn="l" rtl="0"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•"/>
              <a:defRPr sz="9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513364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0341319" y="39663928"/>
            <a:ext cx="9584637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1691547" y="39663928"/>
            <a:ext cx="7062364" cy="227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7425" tIns="208700" rIns="417425" bIns="208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5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13" Type="http://schemas.openxmlformats.org/officeDocument/2006/relationships/image" Target="../media/image11.jfif"/><Relationship Id="rId18" Type="http://schemas.openxmlformats.org/officeDocument/2006/relationships/image" Target="../media/image16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12" Type="http://schemas.openxmlformats.org/officeDocument/2006/relationships/image" Target="../media/image10.jfif"/><Relationship Id="rId17" Type="http://schemas.openxmlformats.org/officeDocument/2006/relationships/image" Target="../media/image15.jf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fif"/><Relationship Id="rId5" Type="http://schemas.openxmlformats.org/officeDocument/2006/relationships/image" Target="../media/image3.jpg"/><Relationship Id="rId15" Type="http://schemas.openxmlformats.org/officeDocument/2006/relationships/image" Target="../media/image13.jpg"/><Relationship Id="rId10" Type="http://schemas.openxmlformats.org/officeDocument/2006/relationships/image" Target="../media/image8.jfif"/><Relationship Id="rId4" Type="http://schemas.openxmlformats.org/officeDocument/2006/relationships/image" Target="../media/image2.jpg"/><Relationship Id="rId9" Type="http://schemas.openxmlformats.org/officeDocument/2006/relationships/image" Target="../media/image7.jfif"/><Relationship Id="rId14" Type="http://schemas.openxmlformats.org/officeDocument/2006/relationships/image" Target="../media/image12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30162" y="70434"/>
            <a:ext cx="30267275" cy="441028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000" b="1" i="0" u="none" strike="noStrike" cap="none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7000" b="1" dirty="0">
                <a:solidFill>
                  <a:srgbClr val="366092"/>
                </a:solidFill>
                <a:latin typeface="Calibri"/>
                <a:cs typeface="Calibri"/>
                <a:sym typeface="Calibri"/>
              </a:rPr>
              <a:t>   ΝΗΠΙΑΓΩΓΕΙΟ ΚΟΙΝΩΝΙΚΗΣ ΜΕΡΙΜΝΑΣ ΑΓΙΩΝ ΟΜΟΛΟΓΗΤΩΝ</a:t>
            </a:r>
            <a:endParaRPr dirty="0"/>
          </a:p>
        </p:txBody>
      </p:sp>
      <p:sp>
        <p:nvSpPr>
          <p:cNvPr id="85" name="Google Shape;85;p1"/>
          <p:cNvSpPr/>
          <p:nvPr/>
        </p:nvSpPr>
        <p:spPr>
          <a:xfrm>
            <a:off x="350837" y="347319"/>
            <a:ext cx="3600000" cy="36000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-1" y="40594319"/>
            <a:ext cx="30267275" cy="21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400" b="0" i="0" u="none" strike="noStrike" cap="none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Διευθύντρια σχολείου: Σωτηρούλα Κωνσταντίνου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400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Τοπική Συντονίστρια σχολείου: </a:t>
            </a:r>
            <a:r>
              <a:rPr lang="el-GR" sz="240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Άννα </a:t>
            </a:r>
            <a:r>
              <a:rPr lang="el-GR" sz="2400" smtClean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Ρούβα Παπαλεοντίου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493258" y="7222586"/>
            <a:ext cx="29830938" cy="1505623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/>
            <a:endParaRPr lang="el-GR" sz="3600" dirty="0"/>
          </a:p>
        </p:txBody>
      </p:sp>
      <p:sp>
        <p:nvSpPr>
          <p:cNvPr id="88" name="Google Shape;88;p1"/>
          <p:cNvSpPr/>
          <p:nvPr/>
        </p:nvSpPr>
        <p:spPr>
          <a:xfrm>
            <a:off x="409636" y="4996079"/>
            <a:ext cx="29615244" cy="1633362"/>
          </a:xfrm>
          <a:prstGeom prst="rect">
            <a:avLst/>
          </a:prstGeom>
          <a:solidFill>
            <a:schemeClr val="bg2">
              <a:lumMod val="20000"/>
              <a:lumOff val="80000"/>
              <a:alpha val="69803"/>
            </a:schemeClr>
          </a:solidFill>
          <a:ln w="12700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l-GR" sz="6600" b="1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ΠΑΡΟΧΗ 1</a:t>
            </a:r>
            <a:r>
              <a:rPr lang="el-GR" sz="6600" b="1" dirty="0" smtClean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: Αξιοποίηση </a:t>
            </a:r>
            <a:r>
              <a:rPr lang="el-GR" sz="6600" b="1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κονδυλίου ΕΑΥΠ </a:t>
            </a:r>
            <a:endParaRPr sz="6600" b="1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427037" y="22765719"/>
            <a:ext cx="29447574" cy="1908000"/>
          </a:xfrm>
          <a:prstGeom prst="rect">
            <a:avLst/>
          </a:prstGeom>
          <a:solidFill>
            <a:schemeClr val="bg2">
              <a:lumMod val="20000"/>
              <a:lumOff val="80000"/>
              <a:alpha val="69803"/>
            </a:schemeClr>
          </a:solidFill>
          <a:ln w="12700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6600" b="1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ΠΑΡΟΧΗ 2</a:t>
            </a:r>
            <a:r>
              <a:rPr lang="el-GR" sz="6600" b="1" dirty="0" smtClean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: Εναλλακτική </a:t>
            </a:r>
            <a:r>
              <a:rPr lang="el-GR" sz="6600" b="1" dirty="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Εκπαίδευση</a:t>
            </a:r>
            <a:endParaRPr sz="6600" b="1" dirty="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5913437" y="240945"/>
            <a:ext cx="19278600" cy="1395079"/>
            <a:chOff x="0" y="-6144638"/>
            <a:chExt cx="7276923" cy="556915"/>
          </a:xfrm>
        </p:grpSpPr>
        <p:pic>
          <p:nvPicPr>
            <p:cNvPr id="91" name="Google Shape;91;p1" descr="CY-LOGO-CMYK--Conver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6128743"/>
              <a:ext cx="942975" cy="5410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38448" y="-6144638"/>
              <a:ext cx="3038475" cy="511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85631" y="-6128739"/>
              <a:ext cx="2368550" cy="52133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4" name="Google Shape;9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30437" y="269674"/>
            <a:ext cx="2667000" cy="32088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/>
          <p:nvPr/>
        </p:nvSpPr>
        <p:spPr>
          <a:xfrm>
            <a:off x="493258" y="25171565"/>
            <a:ext cx="29448000" cy="146378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lang="el-GR" b="1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1F08FF-7D90-40FF-9D9A-BE1413AC9EB7}"/>
              </a:ext>
            </a:extLst>
          </p:cNvPr>
          <p:cNvSpPr txBox="1"/>
          <p:nvPr/>
        </p:nvSpPr>
        <p:spPr>
          <a:xfrm>
            <a:off x="895389" y="10128691"/>
            <a:ext cx="4878545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u="sng" dirty="0">
                <a:solidFill>
                  <a:srgbClr val="FF0000"/>
                </a:solidFill>
                <a:latin typeface="+mj-lt"/>
              </a:rPr>
              <a:t>Τι είναι;</a:t>
            </a:r>
          </a:p>
          <a:p>
            <a:endParaRPr lang="el-GR" sz="3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l-GR" sz="3200" dirty="0">
                <a:latin typeface="+mj-lt"/>
              </a:rPr>
              <a:t>Ένα πρόγραμμα που </a:t>
            </a:r>
          </a:p>
          <a:p>
            <a:pPr>
              <a:lnSpc>
                <a:spcPct val="150000"/>
              </a:lnSpc>
            </a:pPr>
            <a:r>
              <a:rPr lang="el-GR" sz="3200" dirty="0">
                <a:latin typeface="+mj-lt"/>
              </a:rPr>
              <a:t>προωθεί τη σχολική </a:t>
            </a:r>
          </a:p>
          <a:p>
            <a:pPr>
              <a:lnSpc>
                <a:spcPct val="150000"/>
              </a:lnSpc>
            </a:pPr>
            <a:r>
              <a:rPr lang="el-GR" sz="3200" dirty="0">
                <a:latin typeface="+mj-lt"/>
              </a:rPr>
              <a:t>και κοινωνική ένταξη</a:t>
            </a:r>
          </a:p>
          <a:p>
            <a:pPr>
              <a:lnSpc>
                <a:spcPct val="150000"/>
              </a:lnSpc>
            </a:pPr>
            <a:r>
              <a:rPr lang="el-GR" sz="3200" dirty="0">
                <a:latin typeface="+mj-lt"/>
              </a:rPr>
              <a:t> για όλα τα παιδιά.				</a:t>
            </a:r>
            <a:endParaRPr lang="el-GR" sz="3200" dirty="0"/>
          </a:p>
          <a:p>
            <a:endParaRPr lang="el-GR" sz="3600" dirty="0"/>
          </a:p>
          <a:p>
            <a:endParaRPr lang="el-GR" sz="36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086F648A-5470-48F2-8E6D-96863CFF3191}"/>
              </a:ext>
            </a:extLst>
          </p:cNvPr>
          <p:cNvSpPr/>
          <p:nvPr/>
        </p:nvSpPr>
        <p:spPr>
          <a:xfrm>
            <a:off x="3819482" y="7510338"/>
            <a:ext cx="2128965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000" b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Δράσεις Σχολικής και Κοινωνικής </a:t>
            </a:r>
            <a:r>
              <a:rPr lang="el-GR" sz="4000" b="1" u="sng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Ένταξης - </a:t>
            </a:r>
            <a:r>
              <a:rPr lang="el-GR" sz="4000" b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ΔΡΑ.Σ.Ε.+</a:t>
            </a:r>
            <a:endParaRPr lang="en-US" sz="4000" b="1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l-GR" sz="4000" b="1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l-GR" sz="4000" b="1" u="sng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Βιωματικό </a:t>
            </a:r>
            <a:r>
              <a:rPr lang="el-GR" sz="4000" b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Θεατροπαιδαγωγικό </a:t>
            </a:r>
            <a:r>
              <a:rPr lang="el-GR" sz="40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Εργαστήριο: Ο Αρκόσιοιρος της Λάμπουσας</a:t>
            </a:r>
            <a:endParaRPr lang="en-US" sz="4000" b="1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l-GR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895AC45-D45B-49BA-940C-8916255092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12775">
            <a:off x="1308190" y="15462287"/>
            <a:ext cx="5023530" cy="49459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774951-6348-4BC7-BEFE-4DE0A0495CA4}"/>
              </a:ext>
            </a:extLst>
          </p:cNvPr>
          <p:cNvSpPr txBox="1"/>
          <p:nvPr/>
        </p:nvSpPr>
        <p:spPr>
          <a:xfrm>
            <a:off x="7212284" y="10065238"/>
            <a:ext cx="643154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u="sng" dirty="0">
                <a:solidFill>
                  <a:srgbClr val="FF0000"/>
                </a:solidFill>
              </a:rPr>
              <a:t>Στόχοι</a:t>
            </a:r>
          </a:p>
          <a:p>
            <a:endParaRPr lang="el-GR" sz="40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3200" dirty="0"/>
              <a:t>Ενίσχυση κοινωνικών δεξιοτήτων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3200" dirty="0"/>
              <a:t>Υποστήριξη παιδιών με ειδικές εκπαιδευτικές ανάγκες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3200" dirty="0" smtClean="0"/>
              <a:t>Αποδοχή </a:t>
            </a:r>
            <a:r>
              <a:rPr lang="el-GR" sz="3200" dirty="0"/>
              <a:t>της </a:t>
            </a:r>
            <a:r>
              <a:rPr lang="el-GR" sz="3200" dirty="0" smtClean="0"/>
              <a:t>διαφορετικότητας </a:t>
            </a:r>
            <a:endParaRPr lang="el-GR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1527C6-EB51-4E3D-BCA0-908FA18A9349}"/>
              </a:ext>
            </a:extLst>
          </p:cNvPr>
          <p:cNvSpPr txBox="1"/>
          <p:nvPr/>
        </p:nvSpPr>
        <p:spPr>
          <a:xfrm>
            <a:off x="6987397" y="16345325"/>
            <a:ext cx="461502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4000" b="1" u="sng" dirty="0" smtClean="0">
                <a:solidFill>
                  <a:srgbClr val="FF0000"/>
                </a:solidFill>
              </a:rPr>
              <a:t>Μέθοδος</a:t>
            </a:r>
            <a:endParaRPr lang="el-GR" sz="4000" b="1" u="sng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3200" dirty="0"/>
              <a:t>Παραμύθι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3200" dirty="0"/>
              <a:t>Αφήγηση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3200" dirty="0"/>
              <a:t>Διατύπωση ερωτημάτων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3200" dirty="0"/>
              <a:t>Δραματοποίηση</a:t>
            </a:r>
          </a:p>
          <a:p>
            <a:endParaRPr lang="el-GR" sz="4000" b="1" u="sng" dirty="0"/>
          </a:p>
          <a:p>
            <a:endParaRPr lang="el-GR" sz="4000" b="1" u="sng" dirty="0"/>
          </a:p>
          <a:p>
            <a:endParaRPr lang="el-GR" sz="4000" b="1" u="sng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C140DF-A5C7-4A5B-B710-6C54453D12D0}"/>
              </a:ext>
            </a:extLst>
          </p:cNvPr>
          <p:cNvSpPr txBox="1"/>
          <p:nvPr/>
        </p:nvSpPr>
        <p:spPr>
          <a:xfrm>
            <a:off x="13495873" y="15288633"/>
            <a:ext cx="16220596" cy="1141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sz="4000" b="1" u="sng" dirty="0"/>
          </a:p>
          <a:p>
            <a:endParaRPr lang="el-GR" sz="4000" b="1" u="sng" dirty="0"/>
          </a:p>
          <a:p>
            <a:r>
              <a:rPr lang="el-GR" sz="4000" b="1" dirty="0" smtClean="0">
                <a:solidFill>
                  <a:srgbClr val="FF0000"/>
                </a:solidFill>
              </a:rPr>
              <a:t>		</a:t>
            </a:r>
            <a:r>
              <a:rPr lang="el-GR" sz="4000" b="1" dirty="0" smtClean="0">
                <a:solidFill>
                  <a:srgbClr val="FF0000"/>
                </a:solidFill>
              </a:rPr>
              <a:t>Αποτελέσματα</a:t>
            </a:r>
            <a:endParaRPr lang="el-GR" sz="4000" b="1" u="sng" dirty="0">
              <a:solidFill>
                <a:srgbClr val="FF0000"/>
              </a:solidFill>
            </a:endParaRPr>
          </a:p>
          <a:p>
            <a:endParaRPr lang="el-GR" sz="4000" b="1" u="sng" dirty="0"/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sz="3200" dirty="0" smtClean="0"/>
              <a:t>Δυναμική αλληλεπίδραση μαθητών με αντικείμενα και γεγονότα</a:t>
            </a:r>
            <a:endParaRPr lang="el-GR" sz="3200" dirty="0"/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sz="3200" dirty="0" smtClean="0"/>
              <a:t>Συνεργασία </a:t>
            </a:r>
            <a:r>
              <a:rPr lang="el-GR" sz="3200" dirty="0"/>
              <a:t>μεταξύ των </a:t>
            </a:r>
            <a:r>
              <a:rPr lang="el-GR" sz="3200" dirty="0" smtClean="0"/>
              <a:t>μαθητών, εκπαιδευτή-εμψυχωτή με μαθητές</a:t>
            </a:r>
            <a:endParaRPr lang="el-GR" sz="3200" dirty="0"/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sz="3200" dirty="0" smtClean="0"/>
              <a:t>Συνεργασία </a:t>
            </a:r>
            <a:r>
              <a:rPr lang="el-GR" sz="3200" dirty="0"/>
              <a:t>εκπαιδευτικού τάξης με εκπαιδευτικό ΔΡΑ.ΣΕ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sz="3200" dirty="0"/>
              <a:t>Ενίσχυση </a:t>
            </a:r>
            <a:r>
              <a:rPr lang="el-GR" sz="3200" dirty="0" smtClean="0"/>
              <a:t>προσοχής, </a:t>
            </a:r>
            <a:r>
              <a:rPr lang="el-GR" sz="3200" dirty="0"/>
              <a:t>κινήτρων και </a:t>
            </a:r>
            <a:r>
              <a:rPr lang="el-GR" sz="3200" dirty="0" smtClean="0"/>
              <a:t>δημιουργικότητας</a:t>
            </a:r>
            <a:endParaRPr lang="el-GR" sz="3200" dirty="0"/>
          </a:p>
          <a:p>
            <a:pPr>
              <a:lnSpc>
                <a:spcPct val="200000"/>
              </a:lnSpc>
            </a:pPr>
            <a:endParaRPr lang="el-GR" sz="4000" b="1" u="sng" dirty="0"/>
          </a:p>
          <a:p>
            <a:endParaRPr lang="el-GR" sz="4000" b="1" u="sng" dirty="0"/>
          </a:p>
          <a:p>
            <a:endParaRPr lang="el-GR" sz="4000" b="1" u="sng" dirty="0"/>
          </a:p>
          <a:p>
            <a:endParaRPr lang="el-GR" sz="4000" b="1" u="sng" dirty="0"/>
          </a:p>
          <a:p>
            <a:endParaRPr lang="el-GR" sz="4000" b="1" u="sng" dirty="0"/>
          </a:p>
          <a:p>
            <a:endParaRPr lang="el-GR" sz="4000" b="1" u="sng" dirty="0" smtClean="0"/>
          </a:p>
          <a:p>
            <a:endParaRPr lang="el-GR" sz="4000" b="1" u="sng" dirty="0"/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2DA833E2-6AF1-4108-9FF4-BD15E18ECB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02113" y="9905178"/>
            <a:ext cx="5087497" cy="3759946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ABAA267B-E34F-4785-B693-AEBE83BAA5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07560" y="16234966"/>
            <a:ext cx="3087805" cy="5286187"/>
          </a:xfrm>
          <a:prstGeom prst="rect">
            <a:avLst/>
          </a:prstGeom>
        </p:spPr>
      </p:pic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A632DF9F-035C-4E95-934A-2E69F13D81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72183" y="9365927"/>
            <a:ext cx="3153065" cy="5940884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C59EEEBC-39AB-4FAD-B72D-222FCF9393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097600" y="9957554"/>
            <a:ext cx="5054854" cy="3603849"/>
          </a:xfrm>
          <a:prstGeom prst="rect">
            <a:avLst/>
          </a:prstGeom>
        </p:spPr>
      </p:pic>
      <p:sp>
        <p:nvSpPr>
          <p:cNvPr id="35" name="Ορθογώνιο 34">
            <a:extLst>
              <a:ext uri="{FF2B5EF4-FFF2-40B4-BE49-F238E27FC236}">
                <a16:creationId xmlns:a16="http://schemas.microsoft.com/office/drawing/2014/main" id="{DEAA79F2-C221-4AED-A623-E0A4FA708D5A}"/>
              </a:ext>
            </a:extLst>
          </p:cNvPr>
          <p:cNvSpPr/>
          <p:nvPr/>
        </p:nvSpPr>
        <p:spPr>
          <a:xfrm>
            <a:off x="3207508" y="25463216"/>
            <a:ext cx="2128965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000" b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Δράσεις Σχολικής και Κοινωνικής </a:t>
            </a:r>
            <a:r>
              <a:rPr lang="el-GR" sz="4000" b="1" u="sng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Ένταξης - </a:t>
            </a:r>
            <a:r>
              <a:rPr lang="el-GR" sz="4000" b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ΔΡΑ.Σ.Ε</a:t>
            </a:r>
            <a:r>
              <a:rPr lang="el-GR" sz="40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l-GR" sz="4000" b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  <a:endParaRPr lang="en-US" sz="4000" b="1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l-GR" sz="4000" b="1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l-GR" sz="4000" b="1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Οβάλ 22">
            <a:extLst>
              <a:ext uri="{FF2B5EF4-FFF2-40B4-BE49-F238E27FC236}">
                <a16:creationId xmlns:a16="http://schemas.microsoft.com/office/drawing/2014/main" id="{A6E86730-B007-40F5-A349-E44A5E96C786}"/>
              </a:ext>
            </a:extLst>
          </p:cNvPr>
          <p:cNvSpPr/>
          <p:nvPr/>
        </p:nvSpPr>
        <p:spPr>
          <a:xfrm>
            <a:off x="17726319" y="29730131"/>
            <a:ext cx="4961376" cy="4635387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l-G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Εκπαιδευτική Επίσκεψη στο </a:t>
            </a:r>
          </a:p>
          <a:p>
            <a:pPr algn="ctr"/>
            <a:r>
              <a:rPr lang="en-US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Royal Goat Farm</a:t>
            </a:r>
            <a:endParaRPr lang="el-GR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3" name="Ευθύγραμμο βέλος σύνδεσης 32">
            <a:extLst>
              <a:ext uri="{FF2B5EF4-FFF2-40B4-BE49-F238E27FC236}">
                <a16:creationId xmlns:a16="http://schemas.microsoft.com/office/drawing/2014/main" id="{9E40841C-0E02-4D46-920E-B784504488C9}"/>
              </a:ext>
            </a:extLst>
          </p:cNvPr>
          <p:cNvCxnSpPr>
            <a:cxnSpLocks/>
          </p:cNvCxnSpPr>
          <p:nvPr/>
        </p:nvCxnSpPr>
        <p:spPr>
          <a:xfrm flipV="1">
            <a:off x="21724448" y="28676315"/>
            <a:ext cx="2049952" cy="167998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Ευθύγραμμο βέλος σύνδεσης 48">
            <a:extLst>
              <a:ext uri="{FF2B5EF4-FFF2-40B4-BE49-F238E27FC236}">
                <a16:creationId xmlns:a16="http://schemas.microsoft.com/office/drawing/2014/main" id="{FED29487-07B8-4DA0-AAC5-08D4F9D56A87}"/>
              </a:ext>
            </a:extLst>
          </p:cNvPr>
          <p:cNvCxnSpPr>
            <a:cxnSpLocks/>
          </p:cNvCxnSpPr>
          <p:nvPr/>
        </p:nvCxnSpPr>
        <p:spPr>
          <a:xfrm flipH="1">
            <a:off x="16456682" y="33371583"/>
            <a:ext cx="1555419" cy="72648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Ευθύγραμμο βέλος σύνδεσης 49">
            <a:extLst>
              <a:ext uri="{FF2B5EF4-FFF2-40B4-BE49-F238E27FC236}">
                <a16:creationId xmlns:a16="http://schemas.microsoft.com/office/drawing/2014/main" id="{825E66EA-5BAB-425E-AB23-3614FDDA7C0C}"/>
              </a:ext>
            </a:extLst>
          </p:cNvPr>
          <p:cNvCxnSpPr>
            <a:cxnSpLocks/>
          </p:cNvCxnSpPr>
          <p:nvPr/>
        </p:nvCxnSpPr>
        <p:spPr>
          <a:xfrm flipH="1" flipV="1">
            <a:off x="15672391" y="30683329"/>
            <a:ext cx="2203908" cy="64802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Εικόνα 46">
            <a:extLst>
              <a:ext uri="{FF2B5EF4-FFF2-40B4-BE49-F238E27FC236}">
                <a16:creationId xmlns:a16="http://schemas.microsoft.com/office/drawing/2014/main" id="{3ACA7C43-674D-4B0E-9C5B-D6682197C5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013761" y="26957527"/>
            <a:ext cx="3962628" cy="2971971"/>
          </a:xfrm>
          <a:prstGeom prst="rect">
            <a:avLst/>
          </a:prstGeom>
        </p:spPr>
      </p:pic>
      <p:pic>
        <p:nvPicPr>
          <p:cNvPr id="51" name="Εικόνα 50">
            <a:extLst>
              <a:ext uri="{FF2B5EF4-FFF2-40B4-BE49-F238E27FC236}">
                <a16:creationId xmlns:a16="http://schemas.microsoft.com/office/drawing/2014/main" id="{8C9D4511-215E-4025-B5BF-593A39CC95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47569" y="26764303"/>
            <a:ext cx="3239847" cy="4319796"/>
          </a:xfrm>
          <a:prstGeom prst="rect">
            <a:avLst/>
          </a:prstGeom>
        </p:spPr>
      </p:pic>
      <p:pic>
        <p:nvPicPr>
          <p:cNvPr id="53" name="Εικόνα 52">
            <a:extLst>
              <a:ext uri="{FF2B5EF4-FFF2-40B4-BE49-F238E27FC236}">
                <a16:creationId xmlns:a16="http://schemas.microsoft.com/office/drawing/2014/main" id="{8F896991-2047-499F-A9FF-32974A9961C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986763" y="33912521"/>
            <a:ext cx="3363805" cy="4822878"/>
          </a:xfrm>
          <a:prstGeom prst="rect">
            <a:avLst/>
          </a:prstGeom>
        </p:spPr>
      </p:pic>
      <p:pic>
        <p:nvPicPr>
          <p:cNvPr id="55" name="Εικόνα 54">
            <a:extLst>
              <a:ext uri="{FF2B5EF4-FFF2-40B4-BE49-F238E27FC236}">
                <a16:creationId xmlns:a16="http://schemas.microsoft.com/office/drawing/2014/main" id="{386E2F3C-E826-4947-869D-3E121B6DC2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417126" y="13862534"/>
            <a:ext cx="3322205" cy="2491653"/>
          </a:xfrm>
          <a:prstGeom prst="rect">
            <a:avLst/>
          </a:prstGeom>
        </p:spPr>
      </p:pic>
      <p:pic>
        <p:nvPicPr>
          <p:cNvPr id="57" name="Εικόνα 56">
            <a:extLst>
              <a:ext uri="{FF2B5EF4-FFF2-40B4-BE49-F238E27FC236}">
                <a16:creationId xmlns:a16="http://schemas.microsoft.com/office/drawing/2014/main" id="{18E877E3-E5E0-4F74-9234-6CBD42F48E9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456682" y="13898047"/>
            <a:ext cx="3359798" cy="2519849"/>
          </a:xfrm>
          <a:prstGeom prst="rect">
            <a:avLst/>
          </a:prstGeom>
        </p:spPr>
      </p:pic>
      <p:pic>
        <p:nvPicPr>
          <p:cNvPr id="61" name="Εικόνα 60">
            <a:extLst>
              <a:ext uri="{FF2B5EF4-FFF2-40B4-BE49-F238E27FC236}">
                <a16:creationId xmlns:a16="http://schemas.microsoft.com/office/drawing/2014/main" id="{CFE0E800-8F35-42DC-BB81-8C2CC36C9DF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052555" y="32395765"/>
            <a:ext cx="2717363" cy="4330459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6115A646-D633-4A93-9423-301648BFCF9C}"/>
              </a:ext>
            </a:extLst>
          </p:cNvPr>
          <p:cNvSpPr txBox="1"/>
          <p:nvPr/>
        </p:nvSpPr>
        <p:spPr>
          <a:xfrm>
            <a:off x="1021696" y="26270013"/>
            <a:ext cx="9338726" cy="92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u="sng" dirty="0">
                <a:solidFill>
                  <a:srgbClr val="FF0066"/>
                </a:solidFill>
              </a:rPr>
              <a:t>Μαθησιακές Επιδιώξεις</a:t>
            </a:r>
          </a:p>
          <a:p>
            <a:endParaRPr lang="el-GR" sz="40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3200" dirty="0"/>
              <a:t>Να ακούν και να κατανοούν στοιχειωδώς εκφωνήματα στην Νεοελληνική και να αποκτήσουν βιώματα στη γλώσσα </a:t>
            </a:r>
            <a:r>
              <a:rPr lang="el-GR" sz="3200" dirty="0" smtClean="0"/>
              <a:t>αυτή</a:t>
            </a:r>
            <a:endParaRPr lang="el-GR" sz="3200" dirty="0"/>
          </a:p>
          <a:p>
            <a:pPr>
              <a:lnSpc>
                <a:spcPct val="150000"/>
              </a:lnSpc>
            </a:pPr>
            <a:endParaRPr lang="el-GR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3200" dirty="0"/>
              <a:t>Να συνδέσουν τα βιώματά τους στην </a:t>
            </a:r>
            <a:r>
              <a:rPr lang="el-GR" sz="3200" dirty="0" smtClean="0"/>
              <a:t>ελληνική </a:t>
            </a:r>
            <a:r>
              <a:rPr lang="el-GR" sz="3200" dirty="0"/>
              <a:t>με τα βιώματά τους στη μητρική τους γλώσσα</a:t>
            </a:r>
          </a:p>
          <a:p>
            <a:pPr>
              <a:lnSpc>
                <a:spcPct val="150000"/>
              </a:lnSpc>
            </a:pPr>
            <a:endParaRPr lang="el-GR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3200" dirty="0"/>
              <a:t>Να εμπλέκονται σε διαλόγους</a:t>
            </a:r>
          </a:p>
          <a:p>
            <a:pPr>
              <a:lnSpc>
                <a:spcPct val="150000"/>
              </a:lnSpc>
            </a:pPr>
            <a:endParaRPr lang="el-GR" sz="32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3200" dirty="0"/>
              <a:t>Να διακρίνουν και να αναγνωρίζουν ήχους</a:t>
            </a:r>
          </a:p>
          <a:p>
            <a:endParaRPr lang="el-GR" sz="3200" dirty="0"/>
          </a:p>
        </p:txBody>
      </p:sp>
      <p:cxnSp>
        <p:nvCxnSpPr>
          <p:cNvPr id="81" name="Ευθύγραμμο βέλος σύνδεσης 80">
            <a:extLst>
              <a:ext uri="{FF2B5EF4-FFF2-40B4-BE49-F238E27FC236}">
                <a16:creationId xmlns:a16="http://schemas.microsoft.com/office/drawing/2014/main" id="{A4D59B9A-5279-4F7F-ADB9-FDBDBE9932C4}"/>
              </a:ext>
            </a:extLst>
          </p:cNvPr>
          <p:cNvCxnSpPr>
            <a:cxnSpLocks/>
          </p:cNvCxnSpPr>
          <p:nvPr/>
        </p:nvCxnSpPr>
        <p:spPr>
          <a:xfrm>
            <a:off x="22561893" y="32851980"/>
            <a:ext cx="1957038" cy="12801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Φυσαλίδα ομιλίας: Έλλειψη 70">
            <a:extLst>
              <a:ext uri="{FF2B5EF4-FFF2-40B4-BE49-F238E27FC236}">
                <a16:creationId xmlns:a16="http://schemas.microsoft.com/office/drawing/2014/main" id="{F5AAACBB-0613-483D-8C69-FF8237F3F55A}"/>
              </a:ext>
            </a:extLst>
          </p:cNvPr>
          <p:cNvSpPr/>
          <p:nvPr/>
        </p:nvSpPr>
        <p:spPr>
          <a:xfrm rot="676230">
            <a:off x="26106244" y="37255174"/>
            <a:ext cx="3693452" cy="1776388"/>
          </a:xfrm>
          <a:prstGeom prst="wedgeEllipseCallout">
            <a:avLst>
              <a:gd name="adj1" fmla="val -37111"/>
              <a:gd name="adj2" fmla="val -20502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My mom makes bread too..</a:t>
            </a:r>
            <a:r>
              <a:rPr lang="el-GR" sz="3200" dirty="0"/>
              <a:t>.</a:t>
            </a:r>
          </a:p>
        </p:txBody>
      </p:sp>
      <p:sp>
        <p:nvSpPr>
          <p:cNvPr id="96" name="Φυσαλίδα ομιλίας: Ορθογώνιο με στρογγυλεμένες γωνίες 95">
            <a:extLst>
              <a:ext uri="{FF2B5EF4-FFF2-40B4-BE49-F238E27FC236}">
                <a16:creationId xmlns:a16="http://schemas.microsoft.com/office/drawing/2014/main" id="{795847B0-5A04-48BF-853E-EDF997652B5C}"/>
              </a:ext>
            </a:extLst>
          </p:cNvPr>
          <p:cNvSpPr/>
          <p:nvPr/>
        </p:nvSpPr>
        <p:spPr>
          <a:xfrm>
            <a:off x="20446411" y="26700373"/>
            <a:ext cx="3485599" cy="1526910"/>
          </a:xfrm>
          <a:prstGeom prst="wedgeRoundRectCallout">
            <a:avLst>
              <a:gd name="adj1" fmla="val 61906"/>
              <a:gd name="adj2" fmla="val 5494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200" dirty="0"/>
              <a:t>انظر إلى خروف</a:t>
            </a:r>
            <a:endParaRPr lang="el-GR" sz="3200" dirty="0"/>
          </a:p>
        </p:txBody>
      </p:sp>
      <p:sp>
        <p:nvSpPr>
          <p:cNvPr id="98" name="Φυσαλίδα ομιλίας: Ορθογώνιο με στρογγυλεμένες γωνίες 97">
            <a:extLst>
              <a:ext uri="{FF2B5EF4-FFF2-40B4-BE49-F238E27FC236}">
                <a16:creationId xmlns:a16="http://schemas.microsoft.com/office/drawing/2014/main" id="{974129EF-7373-4E14-B3E3-587A2433AB47}"/>
              </a:ext>
            </a:extLst>
          </p:cNvPr>
          <p:cNvSpPr/>
          <p:nvPr/>
        </p:nvSpPr>
        <p:spPr>
          <a:xfrm rot="21027911">
            <a:off x="10564670" y="33017352"/>
            <a:ext cx="2872039" cy="1227147"/>
          </a:xfrm>
          <a:prstGeom prst="wedgeRoundRectCallout">
            <a:avLst>
              <a:gd name="adj1" fmla="val 48343"/>
              <a:gd name="adj2" fmla="val 14976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Εν πολλά όμορφο!!!!</a:t>
            </a:r>
          </a:p>
        </p:txBody>
      </p:sp>
      <p:sp>
        <p:nvSpPr>
          <p:cNvPr id="73" name="Rectangle 2">
            <a:extLst>
              <a:ext uri="{FF2B5EF4-FFF2-40B4-BE49-F238E27FC236}">
                <a16:creationId xmlns:a16="http://schemas.microsoft.com/office/drawing/2014/main" id="{9214268F-E86E-4A4E-BA9D-416652384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4771" y="-267415"/>
            <a:ext cx="65" cy="1167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79350" rIns="0" bIns="-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9" name="Φυσαλίδα ομιλίας: Έλλειψη 98">
            <a:extLst>
              <a:ext uri="{FF2B5EF4-FFF2-40B4-BE49-F238E27FC236}">
                <a16:creationId xmlns:a16="http://schemas.microsoft.com/office/drawing/2014/main" id="{CE8F3CF6-6115-4105-82E8-D88CAEE58E65}"/>
              </a:ext>
            </a:extLst>
          </p:cNvPr>
          <p:cNvSpPr/>
          <p:nvPr/>
        </p:nvSpPr>
        <p:spPr>
          <a:xfrm rot="676230">
            <a:off x="26065699" y="29750354"/>
            <a:ext cx="3649620" cy="1236279"/>
          </a:xfrm>
          <a:prstGeom prst="wedgeEllipseCallout">
            <a:avLst>
              <a:gd name="adj1" fmla="val -68243"/>
              <a:gd name="adj2" fmla="val -5050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Προβατάκια!</a:t>
            </a:r>
          </a:p>
        </p:txBody>
      </p:sp>
      <p:sp>
        <p:nvSpPr>
          <p:cNvPr id="100" name="Φυσαλίδα ομιλίας: Έλλειψη 99">
            <a:extLst>
              <a:ext uri="{FF2B5EF4-FFF2-40B4-BE49-F238E27FC236}">
                <a16:creationId xmlns:a16="http://schemas.microsoft.com/office/drawing/2014/main" id="{8F11792B-65A4-42C9-811E-0BE183920046}"/>
              </a:ext>
            </a:extLst>
          </p:cNvPr>
          <p:cNvSpPr/>
          <p:nvPr/>
        </p:nvSpPr>
        <p:spPr>
          <a:xfrm rot="20302697">
            <a:off x="26829630" y="25743575"/>
            <a:ext cx="2734156" cy="1236279"/>
          </a:xfrm>
          <a:prstGeom prst="wedgeEllipseCallout">
            <a:avLst>
              <a:gd name="adj1" fmla="val -40597"/>
              <a:gd name="adj2" fmla="val 9399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 err="1"/>
              <a:t>Μπεεεε</a:t>
            </a:r>
            <a:r>
              <a:rPr lang="el-GR" sz="3200" dirty="0"/>
              <a:t>!!!</a:t>
            </a:r>
          </a:p>
        </p:txBody>
      </p:sp>
      <p:sp>
        <p:nvSpPr>
          <p:cNvPr id="101" name="Φυσαλίδα ομιλίας: Έλλειψη 100">
            <a:extLst>
              <a:ext uri="{FF2B5EF4-FFF2-40B4-BE49-F238E27FC236}">
                <a16:creationId xmlns:a16="http://schemas.microsoft.com/office/drawing/2014/main" id="{D7ADEB78-1AAD-4738-9E43-5693C9E5AE1E}"/>
              </a:ext>
            </a:extLst>
          </p:cNvPr>
          <p:cNvSpPr/>
          <p:nvPr/>
        </p:nvSpPr>
        <p:spPr>
          <a:xfrm rot="21207524">
            <a:off x="15354019" y="27776378"/>
            <a:ext cx="3926510" cy="1236279"/>
          </a:xfrm>
          <a:prstGeom prst="wedgeEllipseCallout">
            <a:avLst>
              <a:gd name="adj1" fmla="val -54101"/>
              <a:gd name="adj2" fmla="val 6292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Τι είναι αυτό;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332A2C5-25C8-475D-897A-A88B95F4F9A9}"/>
              </a:ext>
            </a:extLst>
          </p:cNvPr>
          <p:cNvSpPr txBox="1"/>
          <p:nvPr/>
        </p:nvSpPr>
        <p:spPr>
          <a:xfrm>
            <a:off x="17876299" y="35331919"/>
            <a:ext cx="941390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u="sng" dirty="0" smtClean="0">
                <a:solidFill>
                  <a:srgbClr val="FF0066"/>
                </a:solidFill>
              </a:rPr>
              <a:t>Αποτελέσματα</a:t>
            </a:r>
            <a:endParaRPr lang="en-US" sz="4000" b="1" u="sng" dirty="0">
              <a:solidFill>
                <a:srgbClr val="FF0066"/>
              </a:solidFill>
            </a:endParaRPr>
          </a:p>
          <a:p>
            <a:endParaRPr lang="el-GR" sz="40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3200" dirty="0"/>
              <a:t>Ενίσχυση εμπλοκής</a:t>
            </a:r>
          </a:p>
          <a:p>
            <a:pPr>
              <a:lnSpc>
                <a:spcPct val="150000"/>
              </a:lnSpc>
            </a:pPr>
            <a:r>
              <a:rPr lang="el-GR" sz="3200" dirty="0"/>
              <a:t>(γνωστική, συναισθηματική, συμπεριφορική)</a:t>
            </a:r>
          </a:p>
          <a:p>
            <a:pPr>
              <a:lnSpc>
                <a:spcPct val="150000"/>
              </a:lnSpc>
            </a:pPr>
            <a:endParaRPr lang="el-GR" sz="32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3200" dirty="0"/>
              <a:t>Ενίσχυση ομαδικότητας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123ABBA-2F9E-447F-8A2F-F8B37425EEBC}"/>
              </a:ext>
            </a:extLst>
          </p:cNvPr>
          <p:cNvSpPr txBox="1"/>
          <p:nvPr/>
        </p:nvSpPr>
        <p:spPr>
          <a:xfrm>
            <a:off x="1112624" y="36062624"/>
            <a:ext cx="83596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u="sng" dirty="0">
                <a:solidFill>
                  <a:srgbClr val="FF0066"/>
                </a:solidFill>
              </a:rPr>
              <a:t>Μέθοδος</a:t>
            </a:r>
          </a:p>
          <a:p>
            <a:endParaRPr lang="el-GR" sz="4000" dirty="0"/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l-GR" sz="3200" dirty="0"/>
              <a:t>Μάθηση εκτός σχολικής </a:t>
            </a:r>
            <a:r>
              <a:rPr lang="el-GR" sz="3200" dirty="0" smtClean="0"/>
              <a:t>τάξης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l-GR" sz="3200" dirty="0" smtClean="0"/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l-GR" sz="3200" dirty="0" smtClean="0"/>
              <a:t>Βιωματική μάθηση</a:t>
            </a:r>
            <a:endParaRPr lang="el-GR" sz="3200" dirty="0"/>
          </a:p>
        </p:txBody>
      </p:sp>
      <p:pic>
        <p:nvPicPr>
          <p:cNvPr id="48" name="Εικόνα 47">
            <a:extLst>
              <a:ext uri="{FF2B5EF4-FFF2-40B4-BE49-F238E27FC236}">
                <a16:creationId xmlns:a16="http://schemas.microsoft.com/office/drawing/2014/main" id="{D5584A2A-7D6F-4F44-B01A-723417087824}"/>
              </a:ext>
            </a:extLst>
          </p:cNvPr>
          <p:cNvPicPr/>
          <p:nvPr/>
        </p:nvPicPr>
        <p:blipFill rotWithShape="1">
          <a:blip r:embed="rId18"/>
          <a:srcRect l="37545" t="38957" r="35953" b="12242"/>
          <a:stretch/>
        </p:blipFill>
        <p:spPr bwMode="auto">
          <a:xfrm rot="5207754">
            <a:off x="322264" y="375624"/>
            <a:ext cx="3600000" cy="3600000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2" name="Φυσαλίδα ομιλίας: Ορθογώνιο με στρογγυλεμένες γωνίες 51">
            <a:extLst>
              <a:ext uri="{FF2B5EF4-FFF2-40B4-BE49-F238E27FC236}">
                <a16:creationId xmlns:a16="http://schemas.microsoft.com/office/drawing/2014/main" id="{8FD619AF-5AF3-47C2-841C-3E363426BF8E}"/>
              </a:ext>
            </a:extLst>
          </p:cNvPr>
          <p:cNvSpPr/>
          <p:nvPr/>
        </p:nvSpPr>
        <p:spPr>
          <a:xfrm rot="21027911">
            <a:off x="16018481" y="34567315"/>
            <a:ext cx="2749796" cy="932402"/>
          </a:xfrm>
          <a:prstGeom prst="wedgeRoundRectCallout">
            <a:avLst>
              <a:gd name="adj1" fmla="val -53554"/>
              <a:gd name="adj2" fmla="val 11692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Uite!!!</a:t>
            </a:r>
            <a:endParaRPr lang="el-GR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184</Words>
  <Application>Microsoft Office PowerPoint</Application>
  <PresentationFormat>Custom</PresentationFormat>
  <Paragraphs>71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Paraskevi Kouratou</dc:creator>
  <cp:lastModifiedBy>Nikolas Papaleontiou</cp:lastModifiedBy>
  <cp:revision>29</cp:revision>
  <dcterms:created xsi:type="dcterms:W3CDTF">2015-04-24T07:54:32Z</dcterms:created>
  <dcterms:modified xsi:type="dcterms:W3CDTF">2024-06-18T20:44:23Z</dcterms:modified>
</cp:coreProperties>
</file>